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notesMasterIdLst>
    <p:notesMasterId r:id="rId11"/>
  </p:notesMasterIdLst>
  <p:handoutMasterIdLst>
    <p:handoutMasterId r:id="rId12"/>
  </p:handoutMasterIdLst>
  <p:sldIdLst>
    <p:sldId id="256" r:id="rId4"/>
    <p:sldId id="502" r:id="rId5"/>
    <p:sldId id="500" r:id="rId6"/>
    <p:sldId id="498" r:id="rId7"/>
    <p:sldId id="499" r:id="rId8"/>
    <p:sldId id="503" r:id="rId9"/>
    <p:sldId id="501" r:id="rId10"/>
  </p:sldIdLst>
  <p:sldSz cx="9144000" cy="6858000" type="screen4x3"/>
  <p:notesSz cx="6858000" cy="9144000"/>
  <p:defaultTextStyle>
    <a:defPPr>
      <a:defRPr lang="fi-FI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939"/>
    <a:srgbClr val="0065BD"/>
    <a:srgbClr val="66CCFF"/>
    <a:srgbClr val="D60093"/>
    <a:srgbClr val="CC0066"/>
    <a:srgbClr val="FF0066"/>
    <a:srgbClr val="009B3A"/>
    <a:srgbClr val="898989"/>
    <a:srgbClr val="928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83634" autoAdjust="0"/>
  </p:normalViewPr>
  <p:slideViewPr>
    <p:cSldViewPr showGuides="1">
      <p:cViewPr varScale="1">
        <p:scale>
          <a:sx n="66" d="100"/>
          <a:sy n="66" d="100"/>
        </p:scale>
        <p:origin x="136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127666-98E7-48B8-ABAC-556C667A75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61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i-FI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4778A3-76BF-4444-B37F-C42F93DB7049}" type="slidenum">
              <a:rPr lang="fi-FI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36002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78A3-76BF-4444-B37F-C42F93DB7049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05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06400" y="1712913"/>
            <a:ext cx="8324850" cy="3919537"/>
          </a:xfrm>
          <a:prstGeom prst="rect">
            <a:avLst/>
          </a:prstGeom>
          <a:solidFill>
            <a:srgbClr val="ED2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1500" y="1770063"/>
            <a:ext cx="7769225" cy="133191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1500" y="3141663"/>
            <a:ext cx="6283325" cy="23399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860675" y="5959475"/>
            <a:ext cx="2025650" cy="176213"/>
          </a:xfrm>
        </p:spPr>
        <p:txBody>
          <a:bodyPr/>
          <a:lstStyle>
            <a:lvl1pPr>
              <a:defRPr sz="1200">
                <a:solidFill>
                  <a:srgbClr val="928B81"/>
                </a:solidFill>
              </a:defRPr>
            </a:lvl1pPr>
          </a:lstStyle>
          <a:p>
            <a:fld id="{7E9B598E-98DD-4540-8071-4F809BE81C60}" type="datetime1">
              <a:rPr lang="en-US"/>
              <a:pPr/>
              <a:t>6/7/2016</a:t>
            </a:fld>
            <a:endParaRPr lang="en-US"/>
          </a:p>
        </p:txBody>
      </p:sp>
      <p:pic>
        <p:nvPicPr>
          <p:cNvPr id="3090" name="Picture 18" descr="Aalto_EN_Engineering_21_RGB_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1925638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1E13EA-1F01-4ABC-B4F3-A095E4C5B55B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10D02C-A5E3-40EF-9F39-FE6365D1B5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3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488950"/>
            <a:ext cx="1995487" cy="5229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88950"/>
            <a:ext cx="5837238" cy="5229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BE0045-71B3-4FE2-B9B3-339D9317B19E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1BD266-0EA3-4214-AE31-87C649CC38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89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1500" y="1770063"/>
            <a:ext cx="7769225" cy="1331912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1500" y="3141663"/>
            <a:ext cx="6283325" cy="23399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ED2939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2860675" y="5959475"/>
            <a:ext cx="2025650" cy="176213"/>
          </a:xfrm>
        </p:spPr>
        <p:txBody>
          <a:bodyPr/>
          <a:lstStyle>
            <a:lvl1pPr>
              <a:defRPr sz="1200">
                <a:solidFill>
                  <a:srgbClr val="928B81"/>
                </a:solidFill>
              </a:defRPr>
            </a:lvl1pPr>
          </a:lstStyle>
          <a:p>
            <a:fld id="{15CF7675-4336-4F8D-8EDC-3E5E901CFFC7}" type="datetime1">
              <a:rPr lang="en-US"/>
              <a:pPr/>
              <a:t>6/7/2016</a:t>
            </a:fld>
            <a:endParaRPr lang="en-US"/>
          </a:p>
        </p:txBody>
      </p:sp>
      <p:pic>
        <p:nvPicPr>
          <p:cNvPr id="5135" name="Picture 15" descr="Aalto_EN_Engineering_21_RGB_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1925638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B299F9-4EDD-49EC-90B9-D1B1CE00CDE4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F9A10-4779-4271-8AAD-8BE34FD08F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2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43EAF3-38CF-4C16-AE83-C90ADE100305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8E9C1-F5A3-4B8D-B21F-451860021C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582738"/>
            <a:ext cx="3916363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582738"/>
            <a:ext cx="3916362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8B39A-32FA-4B98-85B9-AA2A8DABFE63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F5127-F2CF-42C3-ABC6-4F0F4D89A1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4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A3320F-58B5-4490-8FB5-B3D246DAFF7E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A1D23-7EC7-46F4-B85C-08BB2D887D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5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322E03-9532-48D0-BFE3-1CC0DBE4C501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F436D5-41B2-4D13-BDB7-6C589DC3C6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0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9E7CE-EA5E-40A8-905B-C622AFBD4A32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6D3EE-DBBB-415C-8325-1A72779BEC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50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C413BD-E7F0-4EEA-A405-2B22CECB9CA6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3E4D2-0105-49E5-B14F-9436627B1D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0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B5C46-A5A9-44AD-AB5D-FE3989086575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3AF12-AC17-4CFB-AE2C-9B4F171BBFB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87624" y="6021288"/>
            <a:ext cx="158417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01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849E9D-5DD1-4CFC-B505-73692963F82C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C5DE69-6889-4EAE-9A67-9C55E14A1E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11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6BB7C2-C247-4889-8372-8876C0E45DF8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A13ED9-C434-43B3-B652-7B81A2BC2E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9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488950"/>
            <a:ext cx="1995487" cy="5229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88950"/>
            <a:ext cx="5837238" cy="5229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98CC4-9348-4773-91E2-FC9E4966BED3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BE43B-7E99-4A54-9DD4-C665941F42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81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 descr="Aalto_SE_Ingenjorsv_13_RGB_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813425"/>
            <a:ext cx="2703513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06400" y="406400"/>
            <a:ext cx="8324850" cy="5470525"/>
          </a:xfrm>
          <a:prstGeom prst="rect">
            <a:avLst/>
          </a:prstGeom>
          <a:solidFill>
            <a:srgbClr val="ED2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1500" y="546100"/>
            <a:ext cx="7769225" cy="2206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1500" y="2852738"/>
            <a:ext cx="6283325" cy="23399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D695682A-DF76-4BD5-A4C7-64635DB072D1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54BBC24-4923-4375-961D-A5B7D0DFD6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B65573-BAD9-4F03-A043-6E8BB75F338C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0ADD0-2B46-4055-869C-AE03B99DFD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27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941DEA-7E58-4CE5-AFCE-ECE74E15A04E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B9750-0368-43EE-975A-7D52C61410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95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582738"/>
            <a:ext cx="3916363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582738"/>
            <a:ext cx="3916362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522EAD-0098-4FA3-B211-11D983130A45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705AB-8499-4BAE-921D-BDA3A6E5F8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6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83516E-6B91-4636-871F-EC828B441FCD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0AB2D-57AE-4372-8422-D7FAA5AD53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6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564092-99CB-44E9-961C-6C9EF2054668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79457-36AE-4F0D-A38A-3A401C4B05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4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656858-93C9-4374-B01A-7C6F9C5B51A6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66B30-12EE-4D9A-A6D4-3F90C62E89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6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1C5BE5-6963-4505-A30F-75FC913ED969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04E83E-B3A5-4C30-B1BE-59D5386245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96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7647B8-70FF-493E-AF20-79A621AC686D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5F61A-1D13-49FE-8208-8D82225F14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7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54E16-061C-4BDF-9ECE-F6CFA4A70059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52C59-0F6C-4843-B6F2-CE0E726E15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A0B5B-991B-40C9-B336-64AE7A03ED29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15ECD1-A82C-400F-877D-0C3296C758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23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488950"/>
            <a:ext cx="1995487" cy="5229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88950"/>
            <a:ext cx="5837238" cy="5229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AB8B5-29F9-43FF-AACF-C3A9EC714F44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B5DA0-5902-4184-8374-9FE7082315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582738"/>
            <a:ext cx="3916363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582738"/>
            <a:ext cx="3916362" cy="4135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C4A909-BE9F-4540-839E-9EBF57BE59E7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3616F7-3CCE-48BC-A96F-689D0FD055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9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1BD409-04AB-4250-B435-690EBA1B3A0E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0D9B78-41E7-47A6-AB59-C127B671D8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6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87624" y="6021288"/>
            <a:ext cx="1800200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4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F43769-DC4B-4443-9BD4-145D282C85A9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C04015-3A39-40CC-BF01-2E1F07E044E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187624" y="6093296"/>
            <a:ext cx="1440160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776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E0A4-4410-45E2-9DA4-A3FDB1CD04AC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6715C-98F9-4D85-B84B-7D68FC62CC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AF3055-B762-48F6-90E4-D9A9A6C571D2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74954C-18D0-4916-A717-F629D7A07A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alto_SE_Ingenjorsv_13_RGB_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813425"/>
            <a:ext cx="2703513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488950"/>
            <a:ext cx="79851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582738"/>
            <a:ext cx="7985125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0" y="6272213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529F310D-9454-496D-9FBA-DAF7A9A14F18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142038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397625"/>
            <a:ext cx="1544638" cy="12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9D7CAD16-4BBB-427F-B2DA-C2B5A18154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71500" y="5811838"/>
            <a:ext cx="7985125" cy="65087"/>
          </a:xfrm>
          <a:prstGeom prst="rect">
            <a:avLst/>
          </a:prstGeom>
          <a:solidFill>
            <a:srgbClr val="ED2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Picture 15" descr="Aalto_SE_Ingenjorsv_13_RGB_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813425"/>
            <a:ext cx="2703513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488950"/>
            <a:ext cx="79851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582738"/>
            <a:ext cx="7985125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0" y="6272213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CEA90CDB-27B6-40AE-9A3E-3C74FF36775E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142038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397625"/>
            <a:ext cx="1544638" cy="12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49A57EC5-9E59-4624-8603-751502156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71500" y="5811838"/>
            <a:ext cx="7985125" cy="65087"/>
          </a:xfrm>
          <a:prstGeom prst="rect">
            <a:avLst/>
          </a:prstGeom>
          <a:solidFill>
            <a:srgbClr val="ED2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Aalto_SE_Ingenjorsv_13_RGB_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813425"/>
            <a:ext cx="2703513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488950"/>
            <a:ext cx="79851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582738"/>
            <a:ext cx="7985125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0" y="6272213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3D3D5EBC-3D35-4E60-962E-A5BB981C13A4}" type="datetime1">
              <a:rPr lang="en-US"/>
              <a:pPr/>
              <a:t>6/7/2016</a:t>
            </a:fld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142038"/>
            <a:ext cx="1544638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397625"/>
            <a:ext cx="1544638" cy="12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rgbClr val="898989"/>
                </a:solidFill>
              </a:defRPr>
            </a:lvl1pPr>
          </a:lstStyle>
          <a:p>
            <a:fld id="{A6AF864F-1E8F-4FEB-99C5-72EFF34829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571500" y="5811838"/>
            <a:ext cx="7985125" cy="65087"/>
          </a:xfrm>
          <a:prstGeom prst="rect">
            <a:avLst/>
          </a:prstGeom>
          <a:solidFill>
            <a:srgbClr val="ED29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D2939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4725144"/>
            <a:ext cx="8208912" cy="864096"/>
          </a:xfrm>
        </p:spPr>
        <p:txBody>
          <a:bodyPr/>
          <a:lstStyle/>
          <a:p>
            <a:pPr algn="ctr"/>
            <a:r>
              <a:rPr lang="en-IN" sz="1800" b="1" dirty="0" smtClean="0"/>
              <a:t>Vishal Singh, </a:t>
            </a:r>
            <a:r>
              <a:rPr lang="en-IN" sz="1800" dirty="0" smtClean="0"/>
              <a:t>Assistant Professor</a:t>
            </a:r>
          </a:p>
          <a:p>
            <a:pPr algn="ctr"/>
            <a:r>
              <a:rPr lang="en-IN" sz="1800" b="1" dirty="0" smtClean="0"/>
              <a:t>Department of Civil and Structural Engineering, Aalto University </a:t>
            </a:r>
            <a:endParaRPr lang="en-IN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020327" y="6246951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6</a:t>
            </a:r>
            <a:r>
              <a:rPr lang="en-IN" sz="1200" baseline="30000" dirty="0" smtClean="0"/>
              <a:t>th</a:t>
            </a:r>
            <a:r>
              <a:rPr lang="en-IN" sz="1200" dirty="0" smtClean="0"/>
              <a:t> June 2016</a:t>
            </a:r>
            <a:endParaRPr lang="en-IN" sz="1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64345" y="2858555"/>
            <a:ext cx="8256127" cy="12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ED2939"/>
                </a:solidFill>
                <a:latin typeface="Arial" charset="0"/>
              </a:defRPr>
            </a:lvl9pPr>
          </a:lstStyle>
          <a:p>
            <a:pPr algn="ctr"/>
            <a:r>
              <a:rPr lang="en-IN" sz="3200" kern="0" dirty="0" smtClean="0"/>
              <a:t>BIM Digital Design &amp; Construction Summer School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Familiarize with different approaches and concepts in BIM in different phases</a:t>
            </a:r>
          </a:p>
          <a:p>
            <a:r>
              <a:rPr lang="en-US" dirty="0" smtClean="0"/>
              <a:t>Gain hands-on introductory experience with different modeling techniques</a:t>
            </a:r>
          </a:p>
          <a:p>
            <a:r>
              <a:rPr lang="en-US" dirty="0" smtClean="0"/>
              <a:t>Apply chosen design methods and approaches in short projects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shal Sing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370140" cy="1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1.rgstatic.net/ii/profile.image/AS%3A313841588604929@1451837073428_l/Mehmet_Yalcinkay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00" y="95859"/>
            <a:ext cx="1370140" cy="1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wPqUz_oBFCk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2" r="11140"/>
          <a:stretch/>
        </p:blipFill>
        <p:spPr bwMode="auto">
          <a:xfrm>
            <a:off x="3408638" y="96960"/>
            <a:ext cx="1239650" cy="140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eople.aalto.fi/files/1163205_x_512_3to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/>
          <a:stretch/>
        </p:blipFill>
        <p:spPr bwMode="auto">
          <a:xfrm>
            <a:off x="425823" y="1621640"/>
            <a:ext cx="1355698" cy="16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eople.aalto.fi/files/116035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13442"/>
          <a:stretch/>
        </p:blipFill>
        <p:spPr bwMode="auto">
          <a:xfrm>
            <a:off x="1910300" y="1622466"/>
            <a:ext cx="1330376" cy="15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media.licdn.com/mpr/mpr/shrinknp_200_200/AAEAAQAAAAAAAAhKAAAAJDQ1N2FmYjRjLWMwZGMtNDczOC05MGI0LTM3YTJhYjY4YjhjYw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r="8215"/>
          <a:stretch/>
        </p:blipFill>
        <p:spPr bwMode="auto">
          <a:xfrm>
            <a:off x="7680250" y="1667155"/>
            <a:ext cx="1240678" cy="14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ncc.fi/contentassets/d862efccd1894894b918da167f14cb94/marialennox.jpg?id=6810&amp;preset=contact-thumb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r="14162" b="4784"/>
          <a:stretch/>
        </p:blipFill>
        <p:spPr bwMode="auto">
          <a:xfrm>
            <a:off x="3408638" y="3400788"/>
            <a:ext cx="1203927" cy="133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viasys.com/wp-content/uploads/2015/11/Maila_Herva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/>
          <a:stretch/>
        </p:blipFill>
        <p:spPr bwMode="auto">
          <a:xfrm>
            <a:off x="1872525" y="3418819"/>
            <a:ext cx="1387893" cy="13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skanska.fi/SkanskaNuGet/ImageScaler/Services/GetScaledImage.ashx?id=440e0187-b22a-4969-b8e7-8f0f139f7d57.1&amp;w=45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25" b="10534"/>
          <a:stretch/>
        </p:blipFill>
        <p:spPr bwMode="auto">
          <a:xfrm>
            <a:off x="4779477" y="3396780"/>
            <a:ext cx="1351698" cy="13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cs.hut.fi/~sto/sto2104-1.jpe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98" y="1610516"/>
            <a:ext cx="1210858" cy="15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rakennuslordi.fi/wp-content/uploads/2016/02/2014-12-29_11-32-37-naama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3"/>
          <a:stretch/>
        </p:blipFill>
        <p:spPr bwMode="auto">
          <a:xfrm>
            <a:off x="2460185" y="4772123"/>
            <a:ext cx="1247719" cy="14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jcpieksamaki.fi/binary/file/-/fid/84/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 b="13820"/>
          <a:stretch/>
        </p:blipFill>
        <p:spPr bwMode="auto">
          <a:xfrm>
            <a:off x="6294252" y="3362590"/>
            <a:ext cx="1241715" cy="13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lle Pietilä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79" y="104410"/>
            <a:ext cx="1355157" cy="13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laudio Uv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37169"/>
            <a:ext cx="1387975" cy="13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ni Kotnik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11" y="85567"/>
            <a:ext cx="1370140" cy="1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tiina talviti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4" y="3396780"/>
            <a:ext cx="1333338" cy="13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://dynamobim.org/wp-content/uploads/forum-assets/jose-agullouniversidadeuropea-es/02/28/2006-02-27-Chefo-cara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16" y="76828"/>
            <a:ext cx="1261798" cy="15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media.licdn.com/mpr/mpr/shrinknp_200_200/AAEAAQAAAAAAAAQLAAAAJDFiODE2Y2ViLTM4Y2QtNGIxOC1iNWRiLTY2ZjI2YzU2MDNiNQ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r="9478"/>
          <a:stretch/>
        </p:blipFill>
        <p:spPr bwMode="auto">
          <a:xfrm>
            <a:off x="1187624" y="4775236"/>
            <a:ext cx="1224137" cy="14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Markku Kiviniemi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8"/>
          <a:stretch/>
        </p:blipFill>
        <p:spPr bwMode="auto">
          <a:xfrm>
            <a:off x="4753410" y="1610516"/>
            <a:ext cx="1409243" cy="16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i.ytimg.com/vi/tNWU0ekcoTk/maxresdefault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6" r="13092"/>
          <a:stretch/>
        </p:blipFill>
        <p:spPr bwMode="auto">
          <a:xfrm>
            <a:off x="6288343" y="1667155"/>
            <a:ext cx="1247624" cy="155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http://europeanbimsummit.com/wp-content/uploads/2015/12/tomihenttinen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4855"/>
          <a:stretch/>
        </p:blipFill>
        <p:spPr bwMode="auto">
          <a:xfrm>
            <a:off x="3779912" y="4754771"/>
            <a:ext cx="1344786" cy="14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http://www.granlund.fi/site/assets/files/1520/396x297_j_rvinen_tero_4.jp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t="11319" r="29787" b="10672"/>
          <a:stretch/>
        </p:blipFill>
        <p:spPr bwMode="auto">
          <a:xfrm>
            <a:off x="5210339" y="4786151"/>
            <a:ext cx="1377885" cy="14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http://www.usief.org.in/2011-2012%20Fellows/images/Mr.%20Venkata%20Santosh%20Kumar%20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15" y="4809305"/>
            <a:ext cx="1039237" cy="13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http://aaltoglobalimpact.org/wp-content/uploads/2016/02/IIT-Bombay.jpe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1" t="24557" r="258" b="56554"/>
          <a:stretch/>
        </p:blipFill>
        <p:spPr bwMode="auto">
          <a:xfrm>
            <a:off x="7884368" y="4805695"/>
            <a:ext cx="1202334" cy="13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8"/>
            <a:ext cx="912752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the most of it?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Interact- Question</a:t>
            </a:r>
          </a:p>
          <a:p>
            <a:r>
              <a:rPr lang="en-US" dirty="0" smtClean="0"/>
              <a:t>Workshops</a:t>
            </a:r>
          </a:p>
          <a:p>
            <a:r>
              <a:rPr lang="en-US" dirty="0" smtClean="0"/>
              <a:t>Project</a:t>
            </a:r>
          </a:p>
        </p:txBody>
      </p:sp>
      <p:pic>
        <p:nvPicPr>
          <p:cNvPr id="2052" name="Picture 4" descr="Aalto Design 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12592"/>
            <a:ext cx="5440127" cy="418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slides and material will be made available online via Google Drive</a:t>
            </a:r>
          </a:p>
          <a:p>
            <a:r>
              <a:rPr lang="en-US" dirty="0" smtClean="0"/>
              <a:t>Follow-up reading material will be recommended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Vishal Sing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0" y="3408227"/>
            <a:ext cx="1370140" cy="1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1.rgstatic.net/ii/profile.image/AS%3A313841588604929@1451837073428_l/Mehmet_Yalcinkay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62" y="3431376"/>
            <a:ext cx="1370140" cy="1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iviliitb.files.wordpress.com/2015/05/ashwin-e143492111934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5" t="17195" r="37221" b="37979"/>
          <a:stretch/>
        </p:blipFill>
        <p:spPr bwMode="auto">
          <a:xfrm>
            <a:off x="4503454" y="3429000"/>
            <a:ext cx="1224136" cy="13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620410"/>
              </p:ext>
            </p:extLst>
          </p:nvPr>
        </p:nvGraphicFramePr>
        <p:xfrm>
          <a:off x="6300192" y="3396652"/>
          <a:ext cx="1082166" cy="139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6" imgW="9142560" imgH="11771280" progId="Photoshop.Image.55">
                  <p:embed/>
                </p:oleObj>
              </mc:Choice>
              <mc:Fallback>
                <p:oleObj name="Image" r:id="rId6" imgW="9142560" imgH="117712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0192" y="3396652"/>
                        <a:ext cx="1082166" cy="1393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6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348880"/>
            <a:ext cx="7985125" cy="1079500"/>
          </a:xfrm>
        </p:spPr>
        <p:txBody>
          <a:bodyPr/>
          <a:lstStyle/>
          <a:p>
            <a:pPr algn="ctr"/>
            <a:r>
              <a:rPr lang="en-US" dirty="0" smtClean="0"/>
              <a:t>Break!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lto Engineering template pp2003">
  <a:themeElements>
    <a:clrScheme name="aalto 1">
      <a:dk1>
        <a:srgbClr val="000000"/>
      </a:dk1>
      <a:lt1>
        <a:srgbClr val="FFFFFF"/>
      </a:lt1>
      <a:dk2>
        <a:srgbClr val="6639B7"/>
      </a:dk2>
      <a:lt2>
        <a:srgbClr val="FECB00"/>
      </a:lt2>
      <a:accent1>
        <a:srgbClr val="009B3A"/>
      </a:accent1>
      <a:accent2>
        <a:srgbClr val="FF7900"/>
      </a:accent2>
      <a:accent3>
        <a:srgbClr val="FFFFFF"/>
      </a:accent3>
      <a:accent4>
        <a:srgbClr val="000000"/>
      </a:accent4>
      <a:accent5>
        <a:srgbClr val="AACBAE"/>
      </a:accent5>
      <a:accent6>
        <a:srgbClr val="E76D00"/>
      </a:accent6>
      <a:hlink>
        <a:srgbClr val="0065BD"/>
      </a:hlink>
      <a:folHlink>
        <a:srgbClr val="ED2939"/>
      </a:folHlink>
    </a:clrScheme>
    <a:fontScheme name="aal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alto 1">
        <a:dk1>
          <a:srgbClr val="000000"/>
        </a:dk1>
        <a:lt1>
          <a:srgbClr val="FFFFFF"/>
        </a:lt1>
        <a:dk2>
          <a:srgbClr val="6639B7"/>
        </a:dk2>
        <a:lt2>
          <a:srgbClr val="FECB00"/>
        </a:lt2>
        <a:accent1>
          <a:srgbClr val="009B3A"/>
        </a:accent1>
        <a:accent2>
          <a:srgbClr val="FF7900"/>
        </a:accent2>
        <a:accent3>
          <a:srgbClr val="FFFFFF"/>
        </a:accent3>
        <a:accent4>
          <a:srgbClr val="000000"/>
        </a:accent4>
        <a:accent5>
          <a:srgbClr val="AACBAE"/>
        </a:accent5>
        <a:accent6>
          <a:srgbClr val="E76D00"/>
        </a:accent6>
        <a:hlink>
          <a:srgbClr val="0065BD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_title">
  <a:themeElements>
    <a:clrScheme name="white_title 1">
      <a:dk1>
        <a:srgbClr val="000000"/>
      </a:dk1>
      <a:lt1>
        <a:srgbClr val="FFFFFF"/>
      </a:lt1>
      <a:dk2>
        <a:srgbClr val="6639B7"/>
      </a:dk2>
      <a:lt2>
        <a:srgbClr val="FECB00"/>
      </a:lt2>
      <a:accent1>
        <a:srgbClr val="009B3A"/>
      </a:accent1>
      <a:accent2>
        <a:srgbClr val="FF7900"/>
      </a:accent2>
      <a:accent3>
        <a:srgbClr val="FFFFFF"/>
      </a:accent3>
      <a:accent4>
        <a:srgbClr val="000000"/>
      </a:accent4>
      <a:accent5>
        <a:srgbClr val="AACBAE"/>
      </a:accent5>
      <a:accent6>
        <a:srgbClr val="E76D00"/>
      </a:accent6>
      <a:hlink>
        <a:srgbClr val="0065BD"/>
      </a:hlink>
      <a:folHlink>
        <a:srgbClr val="ED2939"/>
      </a:folHlink>
    </a:clrScheme>
    <a:fontScheme name="white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hite_title 1">
        <a:dk1>
          <a:srgbClr val="000000"/>
        </a:dk1>
        <a:lt1>
          <a:srgbClr val="FFFFFF"/>
        </a:lt1>
        <a:dk2>
          <a:srgbClr val="6639B7"/>
        </a:dk2>
        <a:lt2>
          <a:srgbClr val="FECB00"/>
        </a:lt2>
        <a:accent1>
          <a:srgbClr val="009B3A"/>
        </a:accent1>
        <a:accent2>
          <a:srgbClr val="FF7900"/>
        </a:accent2>
        <a:accent3>
          <a:srgbClr val="FFFFFF"/>
        </a:accent3>
        <a:accent4>
          <a:srgbClr val="000000"/>
        </a:accent4>
        <a:accent5>
          <a:srgbClr val="AACBAE"/>
        </a:accent5>
        <a:accent6>
          <a:srgbClr val="E76D00"/>
        </a:accent6>
        <a:hlink>
          <a:srgbClr val="0065BD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ubtitle">
  <a:themeElements>
    <a:clrScheme name="subtitle 1">
      <a:dk1>
        <a:srgbClr val="000000"/>
      </a:dk1>
      <a:lt1>
        <a:srgbClr val="FFFFFF"/>
      </a:lt1>
      <a:dk2>
        <a:srgbClr val="6639B7"/>
      </a:dk2>
      <a:lt2>
        <a:srgbClr val="FECB00"/>
      </a:lt2>
      <a:accent1>
        <a:srgbClr val="009B3A"/>
      </a:accent1>
      <a:accent2>
        <a:srgbClr val="FF7900"/>
      </a:accent2>
      <a:accent3>
        <a:srgbClr val="FFFFFF"/>
      </a:accent3>
      <a:accent4>
        <a:srgbClr val="000000"/>
      </a:accent4>
      <a:accent5>
        <a:srgbClr val="AACBAE"/>
      </a:accent5>
      <a:accent6>
        <a:srgbClr val="E76D00"/>
      </a:accent6>
      <a:hlink>
        <a:srgbClr val="0065BD"/>
      </a:hlink>
      <a:folHlink>
        <a:srgbClr val="ED2939"/>
      </a:folHlink>
    </a:clrScheme>
    <a:fontScheme name="sub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rgbClr val="928B81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ubtitle 1">
        <a:dk1>
          <a:srgbClr val="000000"/>
        </a:dk1>
        <a:lt1>
          <a:srgbClr val="FFFFFF"/>
        </a:lt1>
        <a:dk2>
          <a:srgbClr val="6639B7"/>
        </a:dk2>
        <a:lt2>
          <a:srgbClr val="FECB00"/>
        </a:lt2>
        <a:accent1>
          <a:srgbClr val="009B3A"/>
        </a:accent1>
        <a:accent2>
          <a:srgbClr val="FF7900"/>
        </a:accent2>
        <a:accent3>
          <a:srgbClr val="FFFFFF"/>
        </a:accent3>
        <a:accent4>
          <a:srgbClr val="000000"/>
        </a:accent4>
        <a:accent5>
          <a:srgbClr val="AACBAE"/>
        </a:accent5>
        <a:accent6>
          <a:srgbClr val="E76D00"/>
        </a:accent6>
        <a:hlink>
          <a:srgbClr val="0065BD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Engineering template pp2003</Template>
  <TotalTime>3656</TotalTime>
  <Words>89</Words>
  <Application>Microsoft Office PowerPoint</Application>
  <PresentationFormat>On-screen Show (4:3)</PresentationFormat>
  <Paragraphs>19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Georgia</vt:lpstr>
      <vt:lpstr>Aalto Engineering template pp2003</vt:lpstr>
      <vt:lpstr>white_title</vt:lpstr>
      <vt:lpstr>subtitle</vt:lpstr>
      <vt:lpstr>Adobe Photoshop Image</vt:lpstr>
      <vt:lpstr>PowerPoint Presentation</vt:lpstr>
      <vt:lpstr>Learning outcomes</vt:lpstr>
      <vt:lpstr>PowerPoint Presentation</vt:lpstr>
      <vt:lpstr>PowerPoint Presentation</vt:lpstr>
      <vt:lpstr>How to make the most of it? </vt:lpstr>
      <vt:lpstr>Other issues</vt:lpstr>
      <vt:lpstr>Break! </vt:lpstr>
    </vt:vector>
  </TitlesOfParts>
  <Company>TKK/R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Multi-disciplinary Design Research</dc:title>
  <dc:creator>NN</dc:creator>
  <cp:lastModifiedBy>Singh Vishal</cp:lastModifiedBy>
  <cp:revision>749</cp:revision>
  <cp:lastPrinted>2015-03-03T03:54:12Z</cp:lastPrinted>
  <dcterms:created xsi:type="dcterms:W3CDTF">2012-10-30T11:55:00Z</dcterms:created>
  <dcterms:modified xsi:type="dcterms:W3CDTF">2016-06-07T06:17:41Z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TieturiVerId">
    <vt:lpwstr>001</vt:lpwstr>
  </property>
</Properties>
</file>